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9" r:id="rId4"/>
    <p:sldId id="270" r:id="rId5"/>
    <p:sldId id="258" r:id="rId6"/>
    <p:sldId id="271" r:id="rId7"/>
    <p:sldId id="273" r:id="rId8"/>
    <p:sldId id="274" r:id="rId9"/>
    <p:sldId id="276" r:id="rId10"/>
    <p:sldId id="275" r:id="rId11"/>
    <p:sldId id="278" r:id="rId12"/>
    <p:sldId id="279" r:id="rId13"/>
    <p:sldId id="280" r:id="rId14"/>
    <p:sldId id="281" r:id="rId15"/>
    <p:sldId id="28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291"/>
  </p:normalViewPr>
  <p:slideViewPr>
    <p:cSldViewPr snapToGrid="0">
      <p:cViewPr varScale="1">
        <p:scale>
          <a:sx n="121" d="100"/>
          <a:sy n="121" d="100"/>
        </p:scale>
        <p:origin x="200" y="192"/>
      </p:cViewPr>
      <p:guideLst/>
    </p:cSldViewPr>
  </p:slideViewPr>
  <p:notesTextViewPr>
    <p:cViewPr>
      <p:scale>
        <a:sx n="1" d="1"/>
        <a:sy n="1" d="1"/>
      </p:scale>
      <p:origin x="0" y="0"/>
    </p:cViewPr>
  </p:notesTextViewPr>
  <p:notesViewPr>
    <p:cSldViewPr snapToGrid="0">
      <p:cViewPr varScale="1">
        <p:scale>
          <a:sx n="59" d="100"/>
          <a:sy n="59" d="100"/>
        </p:scale>
        <p:origin x="294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EEA59-8830-49F5-9749-720F3645F228}" type="datetimeFigureOut">
              <a:rPr lang="zh-CN" altLang="en-US" smtClean="0"/>
              <a:t>2020/11/20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01C8-5558-45AA-AE4C-DDDA8E8C7ED3}" type="slidenum">
              <a:rPr lang="zh-CN" altLang="en-US" smtClean="0"/>
              <a:t>‹#›</a:t>
            </a:fld>
            <a:endParaRPr lang="zh-CN" altLang="en-US"/>
          </a:p>
        </p:txBody>
      </p:sp>
    </p:spTree>
    <p:extLst>
      <p:ext uri="{BB962C8B-B14F-4D97-AF65-F5344CB8AC3E}">
        <p14:creationId xmlns:p14="http://schemas.microsoft.com/office/powerpoint/2010/main" val="2417339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2</a:t>
            </a:fld>
            <a:endParaRPr lang="zh-CN" altLang="en-US"/>
          </a:p>
        </p:txBody>
      </p:sp>
    </p:spTree>
    <p:extLst>
      <p:ext uri="{BB962C8B-B14F-4D97-AF65-F5344CB8AC3E}">
        <p14:creationId xmlns:p14="http://schemas.microsoft.com/office/powerpoint/2010/main" val="208753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11</a:t>
            </a:fld>
            <a:endParaRPr lang="zh-CN" altLang="en-US"/>
          </a:p>
        </p:txBody>
      </p:sp>
    </p:spTree>
    <p:extLst>
      <p:ext uri="{BB962C8B-B14F-4D97-AF65-F5344CB8AC3E}">
        <p14:creationId xmlns:p14="http://schemas.microsoft.com/office/powerpoint/2010/main" val="220206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12</a:t>
            </a:fld>
            <a:endParaRPr lang="zh-CN" altLang="en-US"/>
          </a:p>
        </p:txBody>
      </p:sp>
    </p:spTree>
    <p:extLst>
      <p:ext uri="{BB962C8B-B14F-4D97-AF65-F5344CB8AC3E}">
        <p14:creationId xmlns:p14="http://schemas.microsoft.com/office/powerpoint/2010/main" val="1387716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13</a:t>
            </a:fld>
            <a:endParaRPr lang="zh-CN" altLang="en-US"/>
          </a:p>
        </p:txBody>
      </p:sp>
    </p:spTree>
    <p:extLst>
      <p:ext uri="{BB962C8B-B14F-4D97-AF65-F5344CB8AC3E}">
        <p14:creationId xmlns:p14="http://schemas.microsoft.com/office/powerpoint/2010/main" val="420261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14</a:t>
            </a:fld>
            <a:endParaRPr lang="zh-CN" altLang="en-US"/>
          </a:p>
        </p:txBody>
      </p:sp>
    </p:spTree>
    <p:extLst>
      <p:ext uri="{BB962C8B-B14F-4D97-AF65-F5344CB8AC3E}">
        <p14:creationId xmlns:p14="http://schemas.microsoft.com/office/powerpoint/2010/main" val="1108414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15</a:t>
            </a:fld>
            <a:endParaRPr lang="zh-CN" altLang="en-US"/>
          </a:p>
        </p:txBody>
      </p:sp>
    </p:spTree>
    <p:extLst>
      <p:ext uri="{BB962C8B-B14F-4D97-AF65-F5344CB8AC3E}">
        <p14:creationId xmlns:p14="http://schemas.microsoft.com/office/powerpoint/2010/main" val="9184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3</a:t>
            </a:fld>
            <a:endParaRPr lang="zh-CN" altLang="en-US"/>
          </a:p>
        </p:txBody>
      </p:sp>
    </p:spTree>
    <p:extLst>
      <p:ext uri="{BB962C8B-B14F-4D97-AF65-F5344CB8AC3E}">
        <p14:creationId xmlns:p14="http://schemas.microsoft.com/office/powerpoint/2010/main" val="409202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4</a:t>
            </a:fld>
            <a:endParaRPr lang="zh-CN" altLang="en-US"/>
          </a:p>
        </p:txBody>
      </p:sp>
    </p:spTree>
    <p:extLst>
      <p:ext uri="{BB962C8B-B14F-4D97-AF65-F5344CB8AC3E}">
        <p14:creationId xmlns:p14="http://schemas.microsoft.com/office/powerpoint/2010/main" val="338110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5</a:t>
            </a:fld>
            <a:endParaRPr lang="zh-CN" altLang="en-US"/>
          </a:p>
        </p:txBody>
      </p:sp>
    </p:spTree>
    <p:extLst>
      <p:ext uri="{BB962C8B-B14F-4D97-AF65-F5344CB8AC3E}">
        <p14:creationId xmlns:p14="http://schemas.microsoft.com/office/powerpoint/2010/main" val="382464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6</a:t>
            </a:fld>
            <a:endParaRPr lang="zh-CN" altLang="en-US"/>
          </a:p>
        </p:txBody>
      </p:sp>
    </p:spTree>
    <p:extLst>
      <p:ext uri="{BB962C8B-B14F-4D97-AF65-F5344CB8AC3E}">
        <p14:creationId xmlns:p14="http://schemas.microsoft.com/office/powerpoint/2010/main" val="225996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7</a:t>
            </a:fld>
            <a:endParaRPr lang="zh-CN" altLang="en-US"/>
          </a:p>
        </p:txBody>
      </p:sp>
    </p:spTree>
    <p:extLst>
      <p:ext uri="{BB962C8B-B14F-4D97-AF65-F5344CB8AC3E}">
        <p14:creationId xmlns:p14="http://schemas.microsoft.com/office/powerpoint/2010/main" val="77592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8</a:t>
            </a:fld>
            <a:endParaRPr lang="zh-CN" altLang="en-US"/>
          </a:p>
        </p:txBody>
      </p:sp>
    </p:spTree>
    <p:extLst>
      <p:ext uri="{BB962C8B-B14F-4D97-AF65-F5344CB8AC3E}">
        <p14:creationId xmlns:p14="http://schemas.microsoft.com/office/powerpoint/2010/main" val="2509466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9</a:t>
            </a:fld>
            <a:endParaRPr lang="zh-CN" altLang="en-US"/>
          </a:p>
        </p:txBody>
      </p:sp>
    </p:spTree>
    <p:extLst>
      <p:ext uri="{BB962C8B-B14F-4D97-AF65-F5344CB8AC3E}">
        <p14:creationId xmlns:p14="http://schemas.microsoft.com/office/powerpoint/2010/main" val="51129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a:t>
            </a:r>
            <a:r>
              <a:rPr lang="zh-CN" altLang="en-US" dirty="0"/>
              <a:t> </a:t>
            </a:r>
            <a:r>
              <a:rPr lang="en-US" altLang="zh-CN" dirty="0"/>
              <a:t>Shortcomings</a:t>
            </a:r>
            <a:r>
              <a:rPr lang="zh-CN" altLang="en-US" dirty="0"/>
              <a:t>：</a:t>
            </a:r>
            <a:r>
              <a:rPr lang="en-US" altLang="zh-CN" dirty="0"/>
              <a:t>1.relative</a:t>
            </a:r>
            <a:r>
              <a:rPr lang="zh-CN" altLang="en-US" dirty="0"/>
              <a:t> </a:t>
            </a:r>
            <a:r>
              <a:rPr lang="en-US" altLang="zh-CN" dirty="0"/>
              <a:t>position</a:t>
            </a:r>
            <a:r>
              <a:rPr lang="zh-CN" altLang="en-US" dirty="0"/>
              <a:t> </a:t>
            </a:r>
            <a:r>
              <a:rPr lang="en-US" altLang="zh-CN" dirty="0"/>
              <a:t>has</a:t>
            </a:r>
            <a:r>
              <a:rPr lang="zh-CN" altLang="en-US" dirty="0"/>
              <a:t> </a:t>
            </a:r>
            <a:r>
              <a:rPr lang="en-US" altLang="zh-CN" dirty="0"/>
              <a:t>multi</a:t>
            </a:r>
            <a:r>
              <a:rPr lang="zh-CN" altLang="en-US" dirty="0"/>
              <a:t> </a:t>
            </a:r>
            <a:r>
              <a:rPr lang="en-US" altLang="zh-CN" dirty="0"/>
              <a:t>result. 2.CNN learn trivial features. 3. not whole picture.</a:t>
            </a:r>
            <a:endParaRPr lang="zh-CN" altLang="en-US" dirty="0"/>
          </a:p>
        </p:txBody>
      </p:sp>
      <p:sp>
        <p:nvSpPr>
          <p:cNvPr id="4" name="灯片编号占位符 3"/>
          <p:cNvSpPr>
            <a:spLocks noGrp="1"/>
          </p:cNvSpPr>
          <p:nvPr>
            <p:ph type="sldNum" sz="quarter" idx="5"/>
          </p:nvPr>
        </p:nvSpPr>
        <p:spPr/>
        <p:txBody>
          <a:bodyPr/>
          <a:lstStyle/>
          <a:p>
            <a:fld id="{3F9201C8-5558-45AA-AE4C-DDDA8E8C7ED3}" type="slidenum">
              <a:rPr lang="zh-CN" altLang="en-US" smtClean="0"/>
              <a:t>10</a:t>
            </a:fld>
            <a:endParaRPr lang="zh-CN" altLang="en-US"/>
          </a:p>
        </p:txBody>
      </p:sp>
    </p:spTree>
    <p:extLst>
      <p:ext uri="{BB962C8B-B14F-4D97-AF65-F5344CB8AC3E}">
        <p14:creationId xmlns:p14="http://schemas.microsoft.com/office/powerpoint/2010/main" val="280023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718778-4800-4126-8921-97E798B4A8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8E7F0E-46E2-4EF4-9F09-A1950C041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916A8E2-71E2-44EE-BDA5-2A0FBFBD9112}"/>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084FE6EA-0860-453E-9190-62D987ACC6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9C4C43-C3F9-4C7A-8C15-5BC1E593D00F}"/>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47996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34FD2-34E7-4D90-85AD-EC11215D6DB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8D1DBDA-2AA7-4AA6-BADE-92B5843254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DB448D-7B2E-4028-A4E3-E613EF5B3E78}"/>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7622FA4C-4C88-4494-ACAB-01B3B83B5D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CBE3B-5C40-47A6-9F5A-75C5C93C7A85}"/>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45673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C5AAEF-5AA7-4743-B54D-4E7AC60DD6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EC9593D-D62A-4550-9F11-9934B7F1D2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5B1A2E-E6C3-44CB-837B-6107F21C46CC}"/>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7B021172-5801-4E25-9E04-C60A47AE4C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2414B7-363A-473F-8BB1-3F48586EFE9D}"/>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25728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AB81D-BB21-4A5C-BDFF-006BE73591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70E6C4-01B7-4971-A03F-061CD59004C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015D53-6E77-4216-9699-D0BBE0E36742}"/>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90EB7AF5-F10F-4573-AF47-7103323985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5C7322-1D24-44C0-A5A3-9CDB2673EAC1}"/>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26024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D6AD7-C7E1-4B8D-82DE-28E59B1BB8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9A936D-07A8-49C2-AED5-180854E85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37BB09D-DD63-4D96-85C7-6E52189F9453}"/>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9BB35415-0C4E-4A1B-827D-D23F833806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4EBFD1-FBF4-4EB9-98C5-FBBA62D9E5E8}"/>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1657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41E38-D186-451F-8ACB-4BCDFF80EA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7C265C-86E6-46CC-B39D-5B84E9A1845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0A7458-1E3F-43E9-98BD-1363C70F35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D9728B7-FDAF-4F77-A922-26E79E918A1F}"/>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1885D0C7-94BB-49FE-B2AF-B096E70C6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1666B7-B7D3-4A78-9EAE-5E1D282F5F11}"/>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57187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15B15-4AB8-40BE-A92A-EC542364C1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D9E3FF-6B9C-4550-998F-F92351DCCF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2A02A83-57E8-41D4-A6BE-85F05002B8A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26AFE6E-D323-4AE7-9240-860497110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EB4668-327F-4C33-B144-189D49578A6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0B09-91F5-41B1-A2E4-72FD49223500}"/>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8" name="页脚占位符 7">
            <a:extLst>
              <a:ext uri="{FF2B5EF4-FFF2-40B4-BE49-F238E27FC236}">
                <a16:creationId xmlns:a16="http://schemas.microsoft.com/office/drawing/2014/main" id="{D37FF535-4DD8-4C32-8C6E-BBFFFEDD08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033B98-0146-4597-8786-16B96513B46F}"/>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00096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EF6A4-BC30-45EE-99A3-AEFEB3C9CF0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7FC4F9-0365-4B87-B5A6-8EB9FFA3B740}"/>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4" name="页脚占位符 3">
            <a:extLst>
              <a:ext uri="{FF2B5EF4-FFF2-40B4-BE49-F238E27FC236}">
                <a16:creationId xmlns:a16="http://schemas.microsoft.com/office/drawing/2014/main" id="{F916F30D-71AC-4D24-BBAA-53C9B60757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970178-70D2-470E-86CF-C6D051DE5ADC}"/>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390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28DD6C-33B5-45E7-BAB5-71FAEDB71F50}"/>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3" name="页脚占位符 2">
            <a:extLst>
              <a:ext uri="{FF2B5EF4-FFF2-40B4-BE49-F238E27FC236}">
                <a16:creationId xmlns:a16="http://schemas.microsoft.com/office/drawing/2014/main" id="{DBF55032-760A-4EDB-9382-0A99772BB5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40F680-1563-4632-8B5F-404362CC261B}"/>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54669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0B53E-078C-48A9-886B-E7C1D40BA4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2DB155-0F69-40CE-8932-10E0019B7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CD4BA53-F9EB-4335-8EC6-F51B4798B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446998-8CD2-4864-B16E-C38F31DF130D}"/>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81CBAAFE-F5B5-4B12-AE28-E40FDC9CDB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09426F-E028-4A97-B015-50A94A327A12}"/>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27995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F6C19-0CFA-462A-A8EB-D8162E9195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6E3F09-4D75-489F-8474-E3DF02EF5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B0626B-FBEF-4B3F-846B-DD4A81A39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BE026-7499-40A9-A80A-763DA26B234D}"/>
              </a:ext>
            </a:extLst>
          </p:cNvPr>
          <p:cNvSpPr>
            <a:spLocks noGrp="1"/>
          </p:cNvSpPr>
          <p:nvPr>
            <p:ph type="dt" sz="half" idx="10"/>
          </p:nvPr>
        </p:nvSpPr>
        <p:spPr/>
        <p:txBody>
          <a:bodyPr/>
          <a:lstStyle/>
          <a:p>
            <a:fld id="{18C8E384-989F-4B75-9DC3-690057E58E54}"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7831037C-DB8D-4E55-B03A-89CC3AA907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14A25F-C438-4BE4-86F7-2FC1576B64C7}"/>
              </a:ext>
            </a:extLst>
          </p:cNvPr>
          <p:cNvSpPr>
            <a:spLocks noGrp="1"/>
          </p:cNvSpPr>
          <p:nvPr>
            <p:ph type="sldNum" sz="quarter" idx="12"/>
          </p:nvPr>
        </p:nvSpPr>
        <p:spPr/>
        <p:txBody>
          <a:body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254849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4F69FE-811F-46BD-87B5-341CBB8C6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4DACD5-E664-46A2-9B25-33CEA1035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6D4546-417E-4B90-A514-EEB69C5EB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8E384-989F-4B75-9DC3-690057E58E54}"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023CF752-A51C-4FA5-900E-F035263D9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5E3626-AF53-42F5-A772-2BC942C9A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0DFCF-94F2-43BC-9952-4FE71B82A6A0}" type="slidenum">
              <a:rPr lang="zh-CN" altLang="en-US" smtClean="0"/>
              <a:t>‹#›</a:t>
            </a:fld>
            <a:endParaRPr lang="zh-CN" altLang="en-US"/>
          </a:p>
        </p:txBody>
      </p:sp>
    </p:spTree>
    <p:extLst>
      <p:ext uri="{BB962C8B-B14F-4D97-AF65-F5344CB8AC3E}">
        <p14:creationId xmlns:p14="http://schemas.microsoft.com/office/powerpoint/2010/main" val="1087104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A635B-66DE-4C7E-A3AF-12776D1E5D0C}"/>
              </a:ext>
            </a:extLst>
          </p:cNvPr>
          <p:cNvSpPr>
            <a:spLocks noGrp="1"/>
          </p:cNvSpPr>
          <p:nvPr>
            <p:ph type="ctrTitle"/>
          </p:nvPr>
        </p:nvSpPr>
        <p:spPr>
          <a:xfrm>
            <a:off x="1387812" y="3139231"/>
            <a:ext cx="9144000" cy="2387600"/>
          </a:xfrm>
        </p:spPr>
        <p:txBody>
          <a:bodyPr>
            <a:normAutofit fontScale="90000"/>
          </a:bodyPr>
          <a:lstStyle/>
          <a:p>
            <a:r>
              <a:rPr lang="en-US" sz="3300" b="1" dirty="0">
                <a:latin typeface="Times New Roman" panose="02020603050405020304" pitchFamily="18" charset="0"/>
                <a:cs typeface="Times New Roman" panose="02020603050405020304" pitchFamily="18" charset="0"/>
              </a:rPr>
              <a:t>Self-Supervised learning for Medical Image Analysis using Image Context Restoration</a:t>
            </a:r>
            <a:br>
              <a:rPr lang="en-US" sz="3300" b="1" dirty="0">
                <a:latin typeface="Times New Roman" panose="02020603050405020304" pitchFamily="18" charset="0"/>
                <a:cs typeface="Times New Roman" panose="02020603050405020304" pitchFamily="18" charset="0"/>
              </a:rPr>
            </a:br>
            <a:br>
              <a:rPr lang="en-US" altLang="zh-CN" sz="3100" dirty="0">
                <a:latin typeface="Times New Roman" panose="02020603050405020304" pitchFamily="18" charset="0"/>
                <a:cs typeface="Times New Roman" panose="02020603050405020304" pitchFamily="18" charset="0"/>
              </a:rPr>
            </a:br>
            <a:br>
              <a:rPr lang="en-US" altLang="zh-CN" sz="2200" dirty="0"/>
            </a:br>
            <a:br>
              <a:rPr lang="en-US" altLang="zh-CN" sz="2200" dirty="0"/>
            </a:br>
            <a:br>
              <a:rPr lang="en-US" altLang="zh-CN" sz="2200" dirty="0"/>
            </a:br>
            <a:br>
              <a:rPr lang="en-US" altLang="zh-CN" sz="2200" dirty="0"/>
            </a:br>
            <a:br>
              <a:rPr lang="en-US" altLang="zh-CN" sz="2200" dirty="0"/>
            </a:br>
            <a:r>
              <a:rPr lang="en-US" sz="1800" dirty="0">
                <a:latin typeface="Times New Roman" panose="02020603050405020304" pitchFamily="18" charset="0"/>
                <a:cs typeface="Times New Roman" panose="02020603050405020304" pitchFamily="18" charset="0"/>
              </a:rPr>
              <a:t>Liang Chen</a:t>
            </a: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Department of Computing, Imperial College London</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Paul Bentley</a:t>
            </a: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Department of Medicine, Imperial College London</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Kensaku</a:t>
            </a:r>
            <a:r>
              <a:rPr lang="en-US" sz="1800" dirty="0">
                <a:latin typeface="Times New Roman" panose="02020603050405020304" pitchFamily="18" charset="0"/>
                <a:cs typeface="Times New Roman" panose="02020603050405020304" pitchFamily="18" charset="0"/>
              </a:rPr>
              <a:t> Mori</a:t>
            </a: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Graduate School of Informatics, Nagoya University, Japan</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July 2019 MICCAI, Medical Image Analysis</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66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Experiment-Fetal Standard Scan Plane Classification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838199" y="503138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Less data leads to worse results. </a:t>
            </a:r>
            <a:endParaRPr lang="zh-CN" alt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23417B1-798B-134B-B7AE-15942DEF812E}"/>
              </a:ext>
            </a:extLst>
          </p:cNvPr>
          <p:cNvPicPr>
            <a:picLocks noChangeAspect="1"/>
          </p:cNvPicPr>
          <p:nvPr/>
        </p:nvPicPr>
        <p:blipFill>
          <a:blip r:embed="rId3"/>
          <a:stretch>
            <a:fillRect/>
          </a:stretch>
        </p:blipFill>
        <p:spPr>
          <a:xfrm>
            <a:off x="940731" y="1321678"/>
            <a:ext cx="8661400" cy="3606800"/>
          </a:xfrm>
          <a:prstGeom prst="rect">
            <a:avLst/>
          </a:prstGeom>
        </p:spPr>
      </p:pic>
      <p:sp>
        <p:nvSpPr>
          <p:cNvPr id="13" name="文本框 8">
            <a:extLst>
              <a:ext uri="{FF2B5EF4-FFF2-40B4-BE49-F238E27FC236}">
                <a16:creationId xmlns:a16="http://schemas.microsoft.com/office/drawing/2014/main" id="{C231CCDF-EE13-4744-BC02-03CDAA5785FA}"/>
              </a:ext>
            </a:extLst>
          </p:cNvPr>
          <p:cNvSpPr txBox="1"/>
          <p:nvPr/>
        </p:nvSpPr>
        <p:spPr>
          <a:xfrm>
            <a:off x="838198" y="5458207"/>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Data Augmentation does not make improvement when training on half data but obvious a quarter of data.</a:t>
            </a:r>
            <a:endParaRPr lang="zh-CN" altLang="en-US" sz="2000" dirty="0">
              <a:latin typeface="Times New Roman" panose="02020603050405020304" pitchFamily="18" charset="0"/>
              <a:cs typeface="Times New Roman" panose="02020603050405020304" pitchFamily="18" charset="0"/>
            </a:endParaRPr>
          </a:p>
        </p:txBody>
      </p:sp>
      <p:sp>
        <p:nvSpPr>
          <p:cNvPr id="14" name="文本框 8">
            <a:extLst>
              <a:ext uri="{FF2B5EF4-FFF2-40B4-BE49-F238E27FC236}">
                <a16:creationId xmlns:a16="http://schemas.microsoft.com/office/drawing/2014/main" id="{E445A242-0AE2-204D-8A9D-20ADA70B007B}"/>
              </a:ext>
            </a:extLst>
          </p:cNvPr>
          <p:cNvSpPr txBox="1"/>
          <p:nvPr/>
        </p:nvSpPr>
        <p:spPr>
          <a:xfrm>
            <a:off x="838198" y="5885030"/>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SSP helps improve the result and CR is most useful.</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98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Experiment-Abdominal Multi-Organ Localization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a:latin typeface="Times New Roman" panose="02020603050405020304" pitchFamily="18" charset="0"/>
                <a:cs typeface="Times New Roman" panose="02020603050405020304" pitchFamily="18" charset="0"/>
              </a:rPr>
              <a:t>More layers.</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sz="2000" dirty="0">
                <a:latin typeface="Times New Roman" panose="02020603050405020304" pitchFamily="18" charset="0"/>
                <a:cs typeface="Times New Roman" panose="02020603050405020304" pitchFamily="18" charset="0"/>
              </a:rPr>
              <a:t>3D abdominal CT image from 150 subjects.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sz="2000" dirty="0">
                <a:latin typeface="Times New Roman" panose="02020603050405020304" pitchFamily="18" charset="0"/>
                <a:cs typeface="Times New Roman" panose="02020603050405020304" pitchFamily="18" charset="0"/>
              </a:rPr>
              <a:t>each batch consists of two images from each of the standard scan plane cat- </a:t>
            </a:r>
            <a:r>
              <a:rPr lang="en-US" sz="2000" dirty="0" err="1">
                <a:latin typeface="Times New Roman" panose="02020603050405020304" pitchFamily="18" charset="0"/>
                <a:cs typeface="Times New Roman" panose="02020603050405020304" pitchFamily="18" charset="0"/>
              </a:rPr>
              <a:t>egories</a:t>
            </a:r>
            <a:r>
              <a:rPr lang="en-US" sz="2000" dirty="0">
                <a:latin typeface="Times New Roman" panose="02020603050405020304" pitchFamily="18" charset="0"/>
                <a:cs typeface="Times New Roman" panose="02020603050405020304" pitchFamily="18" charset="0"/>
              </a:rPr>
              <a:t> and 26 images from background images.</a:t>
            </a:r>
          </a:p>
        </p:txBody>
      </p:sp>
      <p:pic>
        <p:nvPicPr>
          <p:cNvPr id="9218" name="Picture 2">
            <a:extLst>
              <a:ext uri="{FF2B5EF4-FFF2-40B4-BE49-F238E27FC236}">
                <a16:creationId xmlns:a16="http://schemas.microsoft.com/office/drawing/2014/main" id="{5A6EF141-16AE-D248-847E-9F68EFA85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805190" y="1020720"/>
            <a:ext cx="3614611" cy="796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4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Experiment-Abdominal Multi-Organ Localization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7945766" y="1321678"/>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Data Augmentation doesn’t help.</a:t>
            </a:r>
            <a:endParaRPr lang="zh-CN" alt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446D148-8BA6-7B45-B6C5-4A5D5F350F94}"/>
              </a:ext>
            </a:extLst>
          </p:cNvPr>
          <p:cNvPicPr>
            <a:picLocks noChangeAspect="1"/>
          </p:cNvPicPr>
          <p:nvPr/>
        </p:nvPicPr>
        <p:blipFill>
          <a:blip r:embed="rId3"/>
          <a:stretch>
            <a:fillRect/>
          </a:stretch>
        </p:blipFill>
        <p:spPr>
          <a:xfrm>
            <a:off x="1008992" y="1321678"/>
            <a:ext cx="6729652" cy="5568382"/>
          </a:xfrm>
          <a:prstGeom prst="rect">
            <a:avLst/>
          </a:prstGeom>
        </p:spPr>
      </p:pic>
      <p:sp>
        <p:nvSpPr>
          <p:cNvPr id="13" name="文本框 8">
            <a:extLst>
              <a:ext uri="{FF2B5EF4-FFF2-40B4-BE49-F238E27FC236}">
                <a16:creationId xmlns:a16="http://schemas.microsoft.com/office/drawing/2014/main" id="{3DB92228-6019-4244-BE82-234167E0E37A}"/>
              </a:ext>
            </a:extLst>
          </p:cNvPr>
          <p:cNvSpPr txBox="1"/>
          <p:nvPr/>
        </p:nvSpPr>
        <p:spPr>
          <a:xfrm>
            <a:off x="7945766"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CR helps most.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86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Experiment-Brain </a:t>
            </a:r>
            <a:r>
              <a:rPr lang="en-US" altLang="zh-CN" sz="4000" dirty="0" err="1">
                <a:latin typeface="Times New Roman" panose="02020603050405020304" pitchFamily="18" charset="0"/>
                <a:cs typeface="Times New Roman" panose="02020603050405020304" pitchFamily="18" charset="0"/>
              </a:rPr>
              <a:t>tumour</a:t>
            </a:r>
            <a:r>
              <a:rPr lang="en-US" altLang="zh-CN" sz="4000" dirty="0">
                <a:latin typeface="Times New Roman" panose="02020603050405020304" pitchFamily="18" charset="0"/>
                <a:cs typeface="Times New Roman" panose="02020603050405020304" pitchFamily="18" charset="0"/>
              </a:rPr>
              <a:t> segmentation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err="1">
                <a:latin typeface="Times New Roman" panose="02020603050405020304" pitchFamily="18" charset="0"/>
                <a:cs typeface="Times New Roman" panose="02020603050405020304" pitchFamily="18" charset="0"/>
              </a:rPr>
              <a:t>Unet</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sz="2000" dirty="0" err="1">
                <a:latin typeface="Times New Roman" panose="02020603050405020304" pitchFamily="18" charset="0"/>
                <a:cs typeface="Times New Roman" panose="02020603050405020304" pitchFamily="18" charset="0"/>
              </a:rPr>
              <a:t>BraTS</a:t>
            </a:r>
            <a:r>
              <a:rPr lang="en-US" sz="2000" dirty="0">
                <a:latin typeface="Times New Roman" panose="02020603050405020304" pitchFamily="18" charset="0"/>
                <a:cs typeface="Times New Roman" panose="02020603050405020304" pitchFamily="18" charset="0"/>
              </a:rPr>
              <a:t> 2017 challenge which consists of 285 subjects(four modalities).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altLang="zh-CN" sz="2000" dirty="0">
                <a:latin typeface="Times New Roman" panose="02020603050405020304" pitchFamily="18" charset="0"/>
                <a:cs typeface="Times New Roman" panose="02020603050405020304" pitchFamily="18" charset="0"/>
              </a:rPr>
              <a:t>Based on patch with size 64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64.</a:t>
            </a:r>
            <a:endParaRPr 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745A2E0-EE54-4742-90BE-729CA40CE4BE}"/>
              </a:ext>
            </a:extLst>
          </p:cNvPr>
          <p:cNvPicPr>
            <a:picLocks noChangeAspect="1"/>
          </p:cNvPicPr>
          <p:nvPr/>
        </p:nvPicPr>
        <p:blipFill>
          <a:blip r:embed="rId3"/>
          <a:stretch>
            <a:fillRect/>
          </a:stretch>
        </p:blipFill>
        <p:spPr>
          <a:xfrm>
            <a:off x="1044904" y="3603793"/>
            <a:ext cx="10312400" cy="2692400"/>
          </a:xfrm>
          <a:prstGeom prst="rect">
            <a:avLst/>
          </a:prstGeom>
        </p:spPr>
      </p:pic>
    </p:spTree>
    <p:extLst>
      <p:ext uri="{BB962C8B-B14F-4D97-AF65-F5344CB8AC3E}">
        <p14:creationId xmlns:p14="http://schemas.microsoft.com/office/powerpoint/2010/main" val="283059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Experiment-Brain </a:t>
            </a:r>
            <a:r>
              <a:rPr lang="en-US" altLang="zh-CN" sz="4000" dirty="0" err="1">
                <a:latin typeface="Times New Roman" panose="02020603050405020304" pitchFamily="18" charset="0"/>
                <a:cs typeface="Times New Roman" panose="02020603050405020304" pitchFamily="18" charset="0"/>
              </a:rPr>
              <a:t>tumour</a:t>
            </a:r>
            <a:r>
              <a:rPr lang="en-US" altLang="zh-CN" sz="4000" dirty="0">
                <a:latin typeface="Times New Roman" panose="02020603050405020304" pitchFamily="18" charset="0"/>
                <a:cs typeface="Times New Roman" panose="02020603050405020304" pitchFamily="18" charset="0"/>
              </a:rPr>
              <a:t> segmentation</a:t>
            </a:r>
            <a:endParaRPr lang="zh-CN" alt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A74AC59-0247-F143-8BE1-6B43E7D1D8B6}"/>
              </a:ext>
            </a:extLst>
          </p:cNvPr>
          <p:cNvPicPr>
            <a:picLocks noChangeAspect="1"/>
          </p:cNvPicPr>
          <p:nvPr/>
        </p:nvPicPr>
        <p:blipFill>
          <a:blip r:embed="rId3"/>
          <a:stretch>
            <a:fillRect/>
          </a:stretch>
        </p:blipFill>
        <p:spPr>
          <a:xfrm>
            <a:off x="965857" y="1321678"/>
            <a:ext cx="9461500" cy="3771900"/>
          </a:xfrm>
          <a:prstGeom prst="rect">
            <a:avLst/>
          </a:prstGeom>
        </p:spPr>
      </p:pic>
      <p:sp>
        <p:nvSpPr>
          <p:cNvPr id="11" name="文本框 8">
            <a:extLst>
              <a:ext uri="{FF2B5EF4-FFF2-40B4-BE49-F238E27FC236}">
                <a16:creationId xmlns:a16="http://schemas.microsoft.com/office/drawing/2014/main" id="{F18F3AB2-13AC-EA48-9A0B-070DA24E10EC}"/>
              </a:ext>
            </a:extLst>
          </p:cNvPr>
          <p:cNvSpPr txBox="1"/>
          <p:nvPr/>
        </p:nvSpPr>
        <p:spPr>
          <a:xfrm>
            <a:off x="838199" y="5239118"/>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sz="2000" dirty="0">
                <a:latin typeface="Times New Roman" panose="02020603050405020304" pitchFamily="18" charset="0"/>
                <a:cs typeface="Times New Roman" panose="02020603050405020304" pitchFamily="18" charset="0"/>
              </a:rPr>
              <a:t>Data augmentation decrease the segmentation accuracy.</a:t>
            </a:r>
          </a:p>
          <a:p>
            <a:pPr marL="285750" indent="-285750">
              <a:buFont typeface="Wingdings" panose="05000000000000000000" pitchFamily="2" charset="2"/>
              <a:buChar char="l"/>
            </a:pPr>
            <a:endParaRPr lang="zh-CN" altLang="en-US" sz="2000" dirty="0">
              <a:latin typeface="Times New Roman" panose="02020603050405020304" pitchFamily="18" charset="0"/>
              <a:cs typeface="Times New Roman" panose="02020603050405020304" pitchFamily="18" charset="0"/>
            </a:endParaRPr>
          </a:p>
        </p:txBody>
      </p:sp>
      <p:sp>
        <p:nvSpPr>
          <p:cNvPr id="13" name="文本框 8">
            <a:extLst>
              <a:ext uri="{FF2B5EF4-FFF2-40B4-BE49-F238E27FC236}">
                <a16:creationId xmlns:a16="http://schemas.microsoft.com/office/drawing/2014/main" id="{36ED81C0-BEF2-5749-9E28-380149C5071E}"/>
              </a:ext>
            </a:extLst>
          </p:cNvPr>
          <p:cNvSpPr txBox="1"/>
          <p:nvPr/>
        </p:nvSpPr>
        <p:spPr>
          <a:xfrm>
            <a:off x="838199" y="5650020"/>
            <a:ext cx="11180325"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SSP helps improve the result and CR is most useful.</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317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3495975" y="2647241"/>
            <a:ext cx="5200049" cy="1858333"/>
          </a:xfrm>
        </p:spPr>
        <p:txBody>
          <a:bodyPr>
            <a:normAutofit fontScale="90000"/>
          </a:bodyPr>
          <a:lstStyle/>
          <a:p>
            <a:pPr algn="ctr"/>
            <a:r>
              <a:rPr lang="en-US" altLang="zh-CN" sz="8000" dirty="0">
                <a:latin typeface="Times New Roman" panose="02020603050405020304" pitchFamily="18" charset="0"/>
                <a:cs typeface="Times New Roman" panose="02020603050405020304" pitchFamily="18" charset="0"/>
              </a:rPr>
              <a:t>Thank you</a:t>
            </a:r>
            <a:br>
              <a:rPr lang="en-US" altLang="zh-CN" sz="8000" dirty="0">
                <a:latin typeface="Times New Roman" panose="02020603050405020304" pitchFamily="18" charset="0"/>
                <a:cs typeface="Times New Roman" panose="02020603050405020304" pitchFamily="18" charset="0"/>
              </a:rPr>
            </a:br>
            <a:r>
              <a:rPr lang="en-US" altLang="zh-CN" sz="6000" dirty="0">
                <a:latin typeface="Times New Roman" panose="02020603050405020304" pitchFamily="18" charset="0"/>
                <a:cs typeface="Times New Roman" panose="02020603050405020304" pitchFamily="18" charset="0"/>
              </a:rPr>
              <a:t>(Q&amp;A)</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68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200" y="365126"/>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Background</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Supervised</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Learning: </a:t>
            </a:r>
            <a:r>
              <a:rPr lang="en-US" altLang="zh-CN" sz="2000" dirty="0">
                <a:latin typeface="Times New Roman" panose="02020603050405020304" pitchFamily="18" charset="0"/>
                <a:cs typeface="Times New Roman" panose="02020603050405020304" pitchFamily="18" charset="0"/>
              </a:rPr>
              <a:t>Large amount of labeled data.</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sz="2000" b="1" dirty="0">
                <a:latin typeface="Times New Roman" panose="02020603050405020304" pitchFamily="18" charset="0"/>
                <a:cs typeface="Times New Roman" panose="02020603050405020304" pitchFamily="18" charset="0"/>
              </a:rPr>
              <a:t>Unsupervised Learning</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lustering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 unlabeled data.</a:t>
            </a:r>
            <a:r>
              <a:rPr lang="zh-CN" altLang="en-US" sz="2000" dirty="0">
                <a:latin typeface="Times New Roman" panose="02020603050405020304" pitchFamily="18" charset="0"/>
                <a:cs typeface="Times New Roman" panose="02020603050405020304" pitchFamily="18" charset="0"/>
              </a:rPr>
              <a:t> </a:t>
            </a:r>
          </a:p>
        </p:txBody>
      </p:sp>
      <p:sp>
        <p:nvSpPr>
          <p:cNvPr id="20" name="文本框 19">
            <a:extLst>
              <a:ext uri="{FF2B5EF4-FFF2-40B4-BE49-F238E27FC236}">
                <a16:creationId xmlns:a16="http://schemas.microsoft.com/office/drawing/2014/main" id="{ECD1A92B-3385-411C-A948-336119A07DD4}"/>
              </a:ext>
            </a:extLst>
          </p:cNvPr>
          <p:cNvSpPr txBox="1"/>
          <p:nvPr/>
        </p:nvSpPr>
        <p:spPr>
          <a:xfrm>
            <a:off x="1759787" y="317258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sz="2000" b="1" dirty="0">
                <a:latin typeface="Times New Roman" panose="02020603050405020304" pitchFamily="18" charset="0"/>
                <a:cs typeface="Times New Roman" panose="02020603050405020304" pitchFamily="18" charset="0"/>
              </a:rPr>
              <a:t>Semi-supervised Learning </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Small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amount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labeled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endParaRPr lang="zh-CN" altLang="en-US" sz="2000" dirty="0">
              <a:latin typeface="Times New Roman" panose="02020603050405020304" pitchFamily="18" charset="0"/>
              <a:cs typeface="Times New Roman" panose="02020603050405020304" pitchFamily="18" charset="0"/>
            </a:endParaRPr>
          </a:p>
        </p:txBody>
      </p:sp>
      <p:sp>
        <p:nvSpPr>
          <p:cNvPr id="13" name="文本框 19">
            <a:extLst>
              <a:ext uri="{FF2B5EF4-FFF2-40B4-BE49-F238E27FC236}">
                <a16:creationId xmlns:a16="http://schemas.microsoft.com/office/drawing/2014/main" id="{C61FDEF7-F6D2-534B-AE6D-DD88A25FBE2B}"/>
              </a:ext>
            </a:extLst>
          </p:cNvPr>
          <p:cNvSpPr txBox="1"/>
          <p:nvPr/>
        </p:nvSpPr>
        <p:spPr>
          <a:xfrm>
            <a:off x="1759787" y="3838848"/>
            <a:ext cx="8929287" cy="707886"/>
          </a:xfrm>
          <a:prstGeom prst="rect">
            <a:avLst/>
          </a:prstGeom>
          <a:noFill/>
        </p:spPr>
        <p:txBody>
          <a:bodyPr wrap="square" rtlCol="0">
            <a:spAutoFit/>
          </a:bodyPr>
          <a:lstStyle/>
          <a:p>
            <a:pPr marL="285750" indent="-285750">
              <a:buFont typeface="Wingdings" panose="05000000000000000000" pitchFamily="2" charset="2"/>
              <a:buChar char="l"/>
            </a:pPr>
            <a:r>
              <a:rPr lang="en-US" sz="2000" b="1" i="1" dirty="0">
                <a:latin typeface="Times New Roman" panose="02020603050405020304" pitchFamily="18" charset="0"/>
                <a:cs typeface="Times New Roman" panose="02020603050405020304" pitchFamily="18" charset="0"/>
              </a:rPr>
              <a:t>Self-supervised Learning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 Using </a:t>
            </a:r>
            <a:r>
              <a:rPr lang="en-US" altLang="zh-CN" sz="2000" b="1" dirty="0">
                <a:latin typeface="Times New Roman" panose="02020603050405020304" pitchFamily="18" charset="0"/>
                <a:cs typeface="Times New Roman" panose="02020603050405020304" pitchFamily="18" charset="0"/>
              </a:rPr>
              <a:t>pretext </a:t>
            </a:r>
            <a:r>
              <a:rPr lang="en-US" altLang="zh-CN" sz="2000" dirty="0">
                <a:latin typeface="Times New Roman" panose="02020603050405020304" pitchFamily="18" charset="0"/>
                <a:cs typeface="Times New Roman" panose="02020603050405020304" pitchFamily="18" charset="0"/>
              </a:rPr>
              <a:t>to help learn semantic image features </a:t>
            </a:r>
            <a:r>
              <a:rPr lang="en-US" sz="2000" dirty="0">
                <a:latin typeface="Times New Roman" panose="02020603050405020304" pitchFamily="18" charset="0"/>
                <a:cs typeface="Times New Roman" panose="02020603050405020304" pitchFamily="18" charset="0"/>
              </a:rPr>
              <a:t>to initialize</a:t>
            </a:r>
            <a:r>
              <a:rPr lang="en-US" dirty="0"/>
              <a:t> </a:t>
            </a:r>
            <a:r>
              <a:rPr lang="en-US" sz="2000" dirty="0">
                <a:latin typeface="Times New Roman" panose="02020603050405020304" pitchFamily="18" charset="0"/>
                <a:cs typeface="Times New Roman" panose="02020603050405020304" pitchFamily="18" charset="0"/>
              </a:rPr>
              <a:t> the subsequent task.</a:t>
            </a:r>
          </a:p>
        </p:txBody>
      </p:sp>
    </p:spTree>
    <p:extLst>
      <p:ext uri="{BB962C8B-B14F-4D97-AF65-F5344CB8AC3E}">
        <p14:creationId xmlns:p14="http://schemas.microsoft.com/office/powerpoint/2010/main" val="121834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200" y="365126"/>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Background</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RP Method: </a:t>
            </a:r>
            <a:r>
              <a:rPr lang="en-US" altLang="zh-CN" sz="2000" dirty="0">
                <a:latin typeface="Times New Roman" panose="02020603050405020304" pitchFamily="18" charset="0"/>
                <a:cs typeface="Times New Roman" panose="02020603050405020304" pitchFamily="18" charset="0"/>
              </a:rPr>
              <a:t>Prediction of the relative positions of image patches.</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CP Method: </a:t>
            </a:r>
            <a:r>
              <a:rPr lang="en-US" altLang="zh-CN" sz="2000" dirty="0">
                <a:latin typeface="Times New Roman" panose="02020603050405020304" pitchFamily="18" charset="0"/>
                <a:cs typeface="Times New Roman" panose="02020603050405020304" pitchFamily="18" charset="0"/>
              </a:rPr>
              <a:t>Local context prediction.</a:t>
            </a:r>
            <a:endParaRPr lang="zh-CN" altLang="en-US"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5486979-B79C-7A41-9BB3-E2BDD227B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059" y="3144758"/>
            <a:ext cx="9622330" cy="320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44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200" y="365126"/>
            <a:ext cx="3526766" cy="1153124"/>
          </a:xfrm>
        </p:spPr>
        <p:txBody>
          <a:bodyPr>
            <a:normAutofit/>
          </a:bodyPr>
          <a:lstStyle/>
          <a:p>
            <a:r>
              <a:rPr lang="en-US" altLang="zh-CN" sz="4000" dirty="0">
                <a:latin typeface="Times New Roman" panose="02020603050405020304" pitchFamily="18" charset="0"/>
                <a:cs typeface="Times New Roman" panose="02020603050405020304" pitchFamily="18" charset="0"/>
              </a:rPr>
              <a:t>Shortcomings</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RP Method: </a:t>
            </a:r>
            <a:r>
              <a:rPr lang="en-US" altLang="zh-CN" sz="2000" dirty="0">
                <a:latin typeface="Times New Roman" panose="02020603050405020304" pitchFamily="18" charset="0"/>
                <a:cs typeface="Times New Roman" panose="02020603050405020304" pitchFamily="18" charset="0"/>
              </a:rPr>
              <a:t>1. Multi result, 2. Trivial features, 3. Missing global context.</a:t>
            </a:r>
            <a:endParaRPr lang="zh-CN" alt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532DCC5-C27A-AC48-B92B-758AF848D6FA}"/>
              </a:ext>
            </a:extLst>
          </p:cNvPr>
          <p:cNvPicPr>
            <a:picLocks noChangeAspect="1"/>
          </p:cNvPicPr>
          <p:nvPr/>
        </p:nvPicPr>
        <p:blipFill>
          <a:blip r:embed="rId3"/>
          <a:stretch>
            <a:fillRect/>
          </a:stretch>
        </p:blipFill>
        <p:spPr>
          <a:xfrm>
            <a:off x="1818699" y="2772938"/>
            <a:ext cx="8554601" cy="4085062"/>
          </a:xfrm>
          <a:prstGeom prst="rect">
            <a:avLst/>
          </a:prstGeom>
        </p:spPr>
      </p:pic>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CP Method: </a:t>
            </a:r>
            <a:r>
              <a:rPr lang="en-US" altLang="zh-CN" sz="2000" dirty="0">
                <a:latin typeface="Times New Roman" panose="02020603050405020304" pitchFamily="18" charset="0"/>
                <a:cs typeface="Times New Roman" panose="02020603050405020304" pitchFamily="18" charset="0"/>
              </a:rPr>
              <a:t>Removal changes the feature distribution.</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00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9637" y="408317"/>
            <a:ext cx="6740105" cy="989206"/>
          </a:xfrm>
        </p:spPr>
        <p:txBody>
          <a:bodyPr>
            <a:noAutofit/>
          </a:bodyPr>
          <a:lstStyle/>
          <a:p>
            <a:r>
              <a:rPr lang="en-US" altLang="zh-CN" sz="4000" dirty="0">
                <a:latin typeface="Times New Roman" panose="02020603050405020304" pitchFamily="18" charset="0"/>
                <a:cs typeface="Times New Roman" panose="02020603050405020304" pitchFamily="18" charset="0"/>
              </a:rPr>
              <a:t>Method-CR</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8" y="1784404"/>
            <a:ext cx="959401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Context Restoration: </a:t>
            </a:r>
            <a:r>
              <a:rPr lang="en-US" altLang="zh-CN" sz="2000" dirty="0">
                <a:latin typeface="Times New Roman" panose="02020603050405020304" pitchFamily="18" charset="0"/>
                <a:cs typeface="Times New Roman" panose="02020603050405020304" pitchFamily="18" charset="0"/>
              </a:rPr>
              <a:t>Randomly select two isolated small patches and swap.</a:t>
            </a:r>
            <a:endParaRPr lang="zh-CN" altLang="en-US" sz="20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A3C12765-364D-FB4D-A613-467667B231E0}"/>
              </a:ext>
            </a:extLst>
          </p:cNvPr>
          <p:cNvGrpSpPr/>
          <p:nvPr/>
        </p:nvGrpSpPr>
        <p:grpSpPr>
          <a:xfrm>
            <a:off x="1885912" y="2351811"/>
            <a:ext cx="12381318" cy="2321676"/>
            <a:chOff x="-1628634" y="3387775"/>
            <a:chExt cx="12381318" cy="2321676"/>
          </a:xfrm>
        </p:grpSpPr>
        <p:pic>
          <p:nvPicPr>
            <p:cNvPr id="1026" name="Picture 2">
              <a:extLst>
                <a:ext uri="{FF2B5EF4-FFF2-40B4-BE49-F238E27FC236}">
                  <a16:creationId xmlns:a16="http://schemas.microsoft.com/office/drawing/2014/main" id="{8481CCD6-0B33-5C4E-BA97-C79BEF7F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634" y="3429000"/>
              <a:ext cx="12341771" cy="20764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5DE2CB8-5F0C-2443-9787-2C85C4C9CC96}"/>
                </a:ext>
              </a:extLst>
            </p:cNvPr>
            <p:cNvSpPr/>
            <p:nvPr/>
          </p:nvSpPr>
          <p:spPr>
            <a:xfrm>
              <a:off x="2729216" y="5372422"/>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Rectangle 17">
              <a:extLst>
                <a:ext uri="{FF2B5EF4-FFF2-40B4-BE49-F238E27FC236}">
                  <a16:creationId xmlns:a16="http://schemas.microsoft.com/office/drawing/2014/main" id="{2EB4A61A-3D70-7D4D-AAA9-E29A08BFC8B9}"/>
                </a:ext>
              </a:extLst>
            </p:cNvPr>
            <p:cNvSpPr/>
            <p:nvPr/>
          </p:nvSpPr>
          <p:spPr>
            <a:xfrm>
              <a:off x="2768763" y="3387775"/>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Rectangle 15">
            <a:extLst>
              <a:ext uri="{FF2B5EF4-FFF2-40B4-BE49-F238E27FC236}">
                <a16:creationId xmlns:a16="http://schemas.microsoft.com/office/drawing/2014/main" id="{A16BD808-3FAC-7145-A61D-E61FB932D951}"/>
              </a:ext>
            </a:extLst>
          </p:cNvPr>
          <p:cNvSpPr/>
          <p:nvPr/>
        </p:nvSpPr>
        <p:spPr>
          <a:xfrm>
            <a:off x="6283309" y="3994563"/>
            <a:ext cx="7983921" cy="3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8">
            <a:extLst>
              <a:ext uri="{FF2B5EF4-FFF2-40B4-BE49-F238E27FC236}">
                <a16:creationId xmlns:a16="http://schemas.microsoft.com/office/drawing/2014/main" id="{3A8AA848-46E2-7141-923F-2A2D90967962}"/>
              </a:ext>
            </a:extLst>
          </p:cNvPr>
          <p:cNvSpPr txBox="1"/>
          <p:nvPr/>
        </p:nvSpPr>
        <p:spPr>
          <a:xfrm>
            <a:off x="1885912" y="4622517"/>
            <a:ext cx="959401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Major Features: </a:t>
            </a:r>
            <a:r>
              <a:rPr lang="en-US" altLang="zh-CN" sz="2000" dirty="0">
                <a:latin typeface="Times New Roman" panose="02020603050405020304" pitchFamily="18" charset="0"/>
                <a:cs typeface="Times New Roman" panose="02020603050405020304" pitchFamily="18" charset="0"/>
              </a:rPr>
              <a:t>1. Simple, 2. Useful for different types of subsequent task, 3. Learn semantic features. </a:t>
            </a:r>
            <a:endParaRPr lang="zh-CN" altLang="en-US" sz="2000" dirty="0">
              <a:latin typeface="Times New Roman" panose="02020603050405020304" pitchFamily="18" charset="0"/>
              <a:cs typeface="Times New Roman" panose="02020603050405020304" pitchFamily="18" charset="0"/>
            </a:endParaRPr>
          </a:p>
        </p:txBody>
      </p:sp>
      <p:sp>
        <p:nvSpPr>
          <p:cNvPr id="21" name="文本框 8">
            <a:extLst>
              <a:ext uri="{FF2B5EF4-FFF2-40B4-BE49-F238E27FC236}">
                <a16:creationId xmlns:a16="http://schemas.microsoft.com/office/drawing/2014/main" id="{D8BAEA91-2F31-BB4E-9F98-85EDCA0B213D}"/>
              </a:ext>
            </a:extLst>
          </p:cNvPr>
          <p:cNvSpPr txBox="1"/>
          <p:nvPr/>
        </p:nvSpPr>
        <p:spPr>
          <a:xfrm>
            <a:off x="1885912" y="5613219"/>
            <a:ext cx="959401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Experiment: </a:t>
            </a:r>
            <a:r>
              <a:rPr lang="en-US" altLang="zh-CN" sz="2000" dirty="0">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alidate in classification, localization, and segmentation. </a:t>
            </a:r>
          </a:p>
        </p:txBody>
      </p:sp>
    </p:spTree>
    <p:extLst>
      <p:ext uri="{BB962C8B-B14F-4D97-AF65-F5344CB8AC3E}">
        <p14:creationId xmlns:p14="http://schemas.microsoft.com/office/powerpoint/2010/main" val="417758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9637" y="408317"/>
            <a:ext cx="6740105" cy="989206"/>
          </a:xfrm>
        </p:spPr>
        <p:txBody>
          <a:bodyPr>
            <a:noAutofit/>
          </a:bodyPr>
          <a:lstStyle/>
          <a:p>
            <a:r>
              <a:rPr lang="en-US" altLang="zh-CN" sz="4000" dirty="0">
                <a:latin typeface="Times New Roman" panose="02020603050405020304" pitchFamily="18" charset="0"/>
                <a:cs typeface="Times New Roman" panose="02020603050405020304" pitchFamily="18" charset="0"/>
              </a:rPr>
              <a:t>Method-CR</a:t>
            </a:r>
            <a:endParaRPr lang="zh-CN" altLang="en-US" sz="4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6FDEA66A-FBE9-484C-96D2-2F01DB90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04" y="1166539"/>
            <a:ext cx="6021683" cy="54444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2B8041-E9C3-4F49-9CB1-3CD494933B15}"/>
              </a:ext>
            </a:extLst>
          </p:cNvPr>
          <p:cNvSpPr/>
          <p:nvPr/>
        </p:nvSpPr>
        <p:spPr>
          <a:xfrm>
            <a:off x="7230373" y="2373049"/>
            <a:ext cx="4452861" cy="163121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Generating training images for self-supervised context disordering: </a:t>
            </a:r>
          </a:p>
          <a:p>
            <a:r>
              <a:rPr lang="en-US" sz="2000" dirty="0">
                <a:latin typeface="Times New Roman" panose="02020603050405020304" pitchFamily="18" charset="0"/>
                <a:cs typeface="Times New Roman" panose="02020603050405020304" pitchFamily="18" charset="0"/>
              </a:rPr>
              <a:t>Brain T1 MR image,</a:t>
            </a:r>
          </a:p>
          <a:p>
            <a:r>
              <a:rPr lang="en-US" sz="2000" dirty="0">
                <a:latin typeface="Times New Roman" panose="02020603050405020304" pitchFamily="18" charset="0"/>
                <a:cs typeface="Times New Roman" panose="02020603050405020304" pitchFamily="18" charset="0"/>
              </a:rPr>
              <a:t>Abdominal CT image</a:t>
            </a:r>
          </a:p>
          <a:p>
            <a:r>
              <a:rPr lang="en-US" sz="2000" dirty="0">
                <a:latin typeface="Times New Roman" panose="02020603050405020304" pitchFamily="18" charset="0"/>
                <a:cs typeface="Times New Roman" panose="02020603050405020304" pitchFamily="18" charset="0"/>
              </a:rPr>
              <a:t>2D fetal ultrasound image, respectively.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66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6277303" cy="1125298"/>
          </a:xfrm>
        </p:spPr>
        <p:txBody>
          <a:bodyPr>
            <a:normAutofit fontScale="90000"/>
          </a:bodyPr>
          <a:lstStyle/>
          <a:p>
            <a:r>
              <a:rPr lang="en-US" altLang="zh-CN" sz="4000" dirty="0">
                <a:latin typeface="Times New Roman" panose="02020603050405020304" pitchFamily="18" charset="0"/>
                <a:cs typeface="Times New Roman" panose="02020603050405020304" pitchFamily="18" charset="0"/>
              </a:rPr>
              <a:t>Method-Network Architectures</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64FB8A3-EF9C-4585-825E-0EDFB0CAEB73}"/>
              </a:ext>
            </a:extLst>
          </p:cNvPr>
          <p:cNvSpPr txBox="1"/>
          <p:nvPr/>
        </p:nvSpPr>
        <p:spPr>
          <a:xfrm>
            <a:off x="1759789" y="1784404"/>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Analysis Part: </a:t>
            </a:r>
            <a:r>
              <a:rPr lang="en-US" altLang="zh-CN" sz="2000" dirty="0">
                <a:latin typeface="Times New Roman" panose="02020603050405020304" pitchFamily="18" charset="0"/>
                <a:cs typeface="Times New Roman" panose="02020603050405020304" pitchFamily="18" charset="0"/>
              </a:rPr>
              <a:t>Conv + </a:t>
            </a:r>
            <a:r>
              <a:rPr lang="en-US" altLang="zh-CN" sz="2000" dirty="0" err="1">
                <a:latin typeface="Times New Roman" panose="02020603050405020304" pitchFamily="18" charset="0"/>
                <a:cs typeface="Times New Roman" panose="02020603050405020304" pitchFamily="18" charset="0"/>
              </a:rPr>
              <a:t>Downsampling</a:t>
            </a:r>
            <a:r>
              <a:rPr lang="en-US" altLang="zh-CN" sz="2000" dirty="0">
                <a:latin typeface="Times New Roman" panose="02020603050405020304" pitchFamily="18" charset="0"/>
                <a:cs typeface="Times New Roman" panose="02020603050405020304" pitchFamily="18" charset="0"/>
              </a:rPr>
              <a:t>.  E.g. </a:t>
            </a:r>
            <a:r>
              <a:rPr lang="en-US" altLang="zh-CN" sz="2000" dirty="0" err="1">
                <a:latin typeface="Times New Roman" panose="02020603050405020304" pitchFamily="18" charset="0"/>
                <a:cs typeface="Times New Roman" panose="02020603050405020304" pitchFamily="18" charset="0"/>
              </a:rPr>
              <a:t>ResNet,DenseNet,Inception</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E6CC7FE-BFA1-4285-A2D3-F6C4C7E2E595}"/>
              </a:ext>
            </a:extLst>
          </p:cNvPr>
          <p:cNvSpPr txBox="1"/>
          <p:nvPr/>
        </p:nvSpPr>
        <p:spPr>
          <a:xfrm>
            <a:off x="1759787" y="2478494"/>
            <a:ext cx="8929287"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Reconstruction Part: </a:t>
            </a:r>
            <a:r>
              <a:rPr lang="en-US" altLang="zh-CN" sz="2000" dirty="0" err="1">
                <a:latin typeface="Times New Roman" panose="02020603050405020304" pitchFamily="18" charset="0"/>
                <a:cs typeface="Times New Roman" panose="02020603050405020304" pitchFamily="18" charset="0"/>
              </a:rPr>
              <a:t>Deconv</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Upsampling</a:t>
            </a:r>
            <a:r>
              <a:rPr lang="en-US" altLang="zh-CN"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70D6C9CA-3BE7-444C-87CC-AD3540D2D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 y="3172584"/>
            <a:ext cx="12118428" cy="346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14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6277303" cy="1125298"/>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Experiment-CR</a:t>
            </a:r>
            <a:endParaRPr lang="zh-CN" altLang="en-US" sz="40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A49940B0-526D-2949-8654-E554A8DE2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24" y="2414190"/>
            <a:ext cx="8840019" cy="44487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8">
            <a:extLst>
              <a:ext uri="{FF2B5EF4-FFF2-40B4-BE49-F238E27FC236}">
                <a16:creationId xmlns:a16="http://schemas.microsoft.com/office/drawing/2014/main" id="{8D5CE601-3FE2-4F4E-8AF6-C0CF9B321DC5}"/>
              </a:ext>
            </a:extLst>
          </p:cNvPr>
          <p:cNvSpPr txBox="1"/>
          <p:nvPr/>
        </p:nvSpPr>
        <p:spPr>
          <a:xfrm>
            <a:off x="1502924" y="1321678"/>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Analysis Part: </a:t>
            </a:r>
            <a:r>
              <a:rPr lang="en-US" altLang="zh-CN" sz="2000" dirty="0">
                <a:latin typeface="Times New Roman" panose="02020603050405020304" pitchFamily="18" charset="0"/>
                <a:cs typeface="Times New Roman" panose="02020603050405020304" pitchFamily="18" charset="0"/>
              </a:rPr>
              <a:t>VGG. </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786206"/>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Result: </a:t>
            </a:r>
            <a:r>
              <a:rPr lang="en-US" altLang="zh-CN"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mage blur(L2 loss function). </a:t>
            </a:r>
          </a:p>
        </p:txBody>
      </p:sp>
    </p:spTree>
    <p:extLst>
      <p:ext uri="{BB962C8B-B14F-4D97-AF65-F5344CB8AC3E}">
        <p14:creationId xmlns:p14="http://schemas.microsoft.com/office/powerpoint/2010/main" val="52281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0F9BC37-0EE9-4BC3-B22C-0AFD05CCE3E4}"/>
              </a:ext>
            </a:extLst>
          </p:cNvPr>
          <p:cNvSpPr txBox="1">
            <a:spLocks/>
          </p:cNvSpPr>
          <p:nvPr/>
        </p:nvSpPr>
        <p:spPr>
          <a:xfrm>
            <a:off x="1502924" y="132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AutoNum type="arabicPeriod"/>
            </a:pPr>
            <a:endParaRPr lang="en-US" altLang="zh-CN" sz="100" dirty="0"/>
          </a:p>
        </p:txBody>
      </p:sp>
      <p:sp>
        <p:nvSpPr>
          <p:cNvPr id="4" name="标题 3">
            <a:extLst>
              <a:ext uri="{FF2B5EF4-FFF2-40B4-BE49-F238E27FC236}">
                <a16:creationId xmlns:a16="http://schemas.microsoft.com/office/drawing/2014/main" id="{A38045CB-0441-4366-A905-3E13F5E66884}"/>
              </a:ext>
            </a:extLst>
          </p:cNvPr>
          <p:cNvSpPr>
            <a:spLocks noGrp="1"/>
          </p:cNvSpPr>
          <p:nvPr>
            <p:ph type="title"/>
          </p:nvPr>
        </p:nvSpPr>
        <p:spPr>
          <a:xfrm>
            <a:off x="838199" y="365126"/>
            <a:ext cx="11490435"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Experiment-Fetal Standard Scan Plane Classification</a:t>
            </a:r>
            <a:endParaRPr lang="zh-CN" altLang="en-US" sz="4000" dirty="0">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8D5CE601-3FE2-4F4E-8AF6-C0CF9B321DC5}"/>
              </a:ext>
            </a:extLst>
          </p:cNvPr>
          <p:cNvSpPr txBox="1"/>
          <p:nvPr/>
        </p:nvSpPr>
        <p:spPr>
          <a:xfrm>
            <a:off x="1502924" y="1532145"/>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Network: </a:t>
            </a:r>
            <a:r>
              <a:rPr lang="en-US" altLang="zh-CN" sz="2000" dirty="0">
                <a:latin typeface="Times New Roman" panose="02020603050405020304" pitchFamily="18" charset="0"/>
                <a:cs typeface="Times New Roman" panose="02020603050405020304" pitchFamily="18" charset="0"/>
              </a:rPr>
              <a:t>SonoNet-64. </a:t>
            </a:r>
            <a:endParaRPr lang="zh-CN" altLang="en-US" sz="2000" dirty="0">
              <a:latin typeface="Times New Roman" panose="02020603050405020304" pitchFamily="18" charset="0"/>
              <a:cs typeface="Times New Roman" panose="02020603050405020304" pitchFamily="18" charset="0"/>
            </a:endParaRPr>
          </a:p>
        </p:txBody>
      </p:sp>
      <p:sp>
        <p:nvSpPr>
          <p:cNvPr id="10" name="文本框 8">
            <a:extLst>
              <a:ext uri="{FF2B5EF4-FFF2-40B4-BE49-F238E27FC236}">
                <a16:creationId xmlns:a16="http://schemas.microsoft.com/office/drawing/2014/main" id="{5339955E-FE8D-5343-8F34-533C1EE8AC4E}"/>
              </a:ext>
            </a:extLst>
          </p:cNvPr>
          <p:cNvSpPr txBox="1"/>
          <p:nvPr/>
        </p:nvSpPr>
        <p:spPr>
          <a:xfrm>
            <a:off x="1502924" y="1984459"/>
            <a:ext cx="9753600"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US" altLang="zh-CN" sz="2000" dirty="0">
                <a:latin typeface="Times New Roman" panose="02020603050405020304" pitchFamily="18" charset="0"/>
                <a:cs typeface="Times New Roman" panose="02020603050405020304" pitchFamily="18" charset="0"/>
              </a:rPr>
              <a:t>2694</a:t>
            </a:r>
            <a:r>
              <a:rPr lang="en-US" dirty="0"/>
              <a:t> </a:t>
            </a:r>
            <a:r>
              <a:rPr lang="en-US" sz="2000" dirty="0">
                <a:latin typeface="Times New Roman" panose="02020603050405020304" pitchFamily="18" charset="0"/>
                <a:cs typeface="Times New Roman" panose="02020603050405020304" pitchFamily="18" charset="0"/>
              </a:rPr>
              <a:t>2D ultrasound.  </a:t>
            </a:r>
          </a:p>
        </p:txBody>
      </p:sp>
      <p:sp>
        <p:nvSpPr>
          <p:cNvPr id="9" name="文本框 8">
            <a:extLst>
              <a:ext uri="{FF2B5EF4-FFF2-40B4-BE49-F238E27FC236}">
                <a16:creationId xmlns:a16="http://schemas.microsoft.com/office/drawing/2014/main" id="{56D6ED02-8D24-9D49-9057-C51F47DB9096}"/>
              </a:ext>
            </a:extLst>
          </p:cNvPr>
          <p:cNvSpPr txBox="1"/>
          <p:nvPr/>
        </p:nvSpPr>
        <p:spPr>
          <a:xfrm>
            <a:off x="1502924" y="2436773"/>
            <a:ext cx="9753600" cy="707886"/>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Implementation: </a:t>
            </a:r>
            <a:r>
              <a:rPr lang="en-US" sz="2000" dirty="0">
                <a:latin typeface="Times New Roman" panose="02020603050405020304" pitchFamily="18" charset="0"/>
                <a:cs typeface="Times New Roman" panose="02020603050405020304" pitchFamily="18" charset="0"/>
              </a:rPr>
              <a:t>each batch consists of two images from each of the standard scan plane cat- </a:t>
            </a:r>
            <a:r>
              <a:rPr lang="en-US" sz="2000" dirty="0" err="1">
                <a:latin typeface="Times New Roman" panose="02020603050405020304" pitchFamily="18" charset="0"/>
                <a:cs typeface="Times New Roman" panose="02020603050405020304" pitchFamily="18" charset="0"/>
              </a:rPr>
              <a:t>egories</a:t>
            </a:r>
            <a:r>
              <a:rPr lang="en-US" sz="2000" dirty="0">
                <a:latin typeface="Times New Roman" panose="02020603050405020304" pitchFamily="18" charset="0"/>
                <a:cs typeface="Times New Roman" panose="02020603050405020304" pitchFamily="18" charset="0"/>
              </a:rPr>
              <a:t> and 26 images from background images.</a:t>
            </a:r>
          </a:p>
        </p:txBody>
      </p:sp>
      <p:pic>
        <p:nvPicPr>
          <p:cNvPr id="6146" name="Picture 2">
            <a:extLst>
              <a:ext uri="{FF2B5EF4-FFF2-40B4-BE49-F238E27FC236}">
                <a16:creationId xmlns:a16="http://schemas.microsoft.com/office/drawing/2014/main" id="{BB6599E4-16D0-2346-A63A-F6E1B99ED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7" y="3597086"/>
            <a:ext cx="12097406" cy="317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195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719</Words>
  <Application>Microsoft Macintosh PowerPoint</Application>
  <PresentationFormat>Widescreen</PresentationFormat>
  <Paragraphs>74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等线</vt:lpstr>
      <vt:lpstr>等线 Light</vt:lpstr>
      <vt:lpstr>Arial</vt:lpstr>
      <vt:lpstr>Times New Roman</vt:lpstr>
      <vt:lpstr>Wingdings</vt:lpstr>
      <vt:lpstr>Office 主题​​</vt:lpstr>
      <vt:lpstr>Self-Supervised learning for Medical Image Analysis using Image Context Restoration       Liang Chen, Department of Computing, Imperial College London  Paul Bentley, Department of Medicine, Imperial College London  Kensaku Mori, Graduate School of Informatics, Nagoya University, Japan  July 2019 MICCAI, Medical Image Analysis</vt:lpstr>
      <vt:lpstr>Background</vt:lpstr>
      <vt:lpstr>Background</vt:lpstr>
      <vt:lpstr>Shortcomings</vt:lpstr>
      <vt:lpstr>Method-CR</vt:lpstr>
      <vt:lpstr>Method-CR</vt:lpstr>
      <vt:lpstr>Method-Network Architectures</vt:lpstr>
      <vt:lpstr>Experiment-CR</vt:lpstr>
      <vt:lpstr>Experiment-Fetal Standard Scan Plane Classification</vt:lpstr>
      <vt:lpstr>Experiment-Fetal Standard Scan Plane Classification</vt:lpstr>
      <vt:lpstr>Experiment-Abdominal Multi-Organ Localization</vt:lpstr>
      <vt:lpstr>Experiment-Abdominal Multi-Organ Localization</vt:lpstr>
      <vt:lpstr>Experiment-Brain tumour segmentation</vt:lpstr>
      <vt:lpstr>Experiment-Brain tumour segmentation</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DU-Net: Convolutional Network for the Detection of Arterial Calcifications in Mammograms      Manal AlGhamdi, Member, IEEE,   Mohamed Abdel-Mottaleb, Fellow, IEEE,   and Fernando Collado-Mesa </dc:title>
  <dc:creator>陈 开一</dc:creator>
  <cp:lastModifiedBy>Microsoft Office User</cp:lastModifiedBy>
  <cp:revision>63</cp:revision>
  <dcterms:created xsi:type="dcterms:W3CDTF">2020-10-10T10:30:03Z</dcterms:created>
  <dcterms:modified xsi:type="dcterms:W3CDTF">2020-11-20T12:59:25Z</dcterms:modified>
</cp:coreProperties>
</file>